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8" d="100"/>
          <a:sy n="68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D5C5AA0-C1B8-49AD-9CAA-4426DFCAECA9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59085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B9DF9F-D0D6-48E3-B612-CE0BC826B63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90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08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8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2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Counselors who</a:t>
            </a:r>
            <a:r>
              <a:rPr lang="en-US" altLang="en-US" baseline="0" dirty="0" smtClean="0"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cs typeface="Arial" panose="020B0604020202020204" pitchFamily="34" charset="0"/>
              </a:rPr>
              <a:t>do a return with rental income on residential property that is Out of Scope can be held liable for any mistakes</a:t>
            </a:r>
          </a:p>
        </p:txBody>
      </p:sp>
      <p:sp>
        <p:nvSpPr>
          <p:cNvPr id="592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220D5BB-47E0-4296-A482-71ADC5D6A927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592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7B5645E-5A73-48D9-B921-E42FDA2007D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8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52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70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 Since taxpayer may have </a:t>
            </a:r>
            <a:r>
              <a:rPr lang="en-US" baseline="0" smtClean="0"/>
              <a:t>rents or royalties </a:t>
            </a:r>
            <a:r>
              <a:rPr lang="en-US" baseline="0" dirty="0" smtClean="0"/>
              <a:t>on several properties on </a:t>
            </a:r>
            <a:r>
              <a:rPr lang="en-US" baseline="0" dirty="0" err="1" smtClean="0"/>
              <a:t>Sch</a:t>
            </a:r>
            <a:r>
              <a:rPr lang="en-US" baseline="0" dirty="0" smtClean="0"/>
              <a:t> E, link each 1099-MISC to a specific property by using drop down menu at top of screen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87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69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TW transfers total from Schedule E to 1040 Line 17</a:t>
            </a:r>
          </a:p>
        </p:txBody>
      </p:sp>
      <p:sp>
        <p:nvSpPr>
          <p:cNvPr id="5969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5059B1-FDE3-4972-B4E5-292253110D2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05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Royalty / Rental Income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Pub 4012 Tab D</a:t>
            </a:r>
          </a:p>
          <a:p>
            <a:r>
              <a:rPr lang="en-US" altLang="en-US" dirty="0" smtClean="0"/>
              <a:t>(Federal 1040-Line 17)</a:t>
            </a:r>
          </a:p>
          <a:p>
            <a:r>
              <a:rPr lang="en-US" altLang="en-US" smtClean="0"/>
              <a:t>(NJ 1040-Line 22)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Royalty/Rental Income</a:t>
            </a:r>
            <a:br>
              <a:rPr lang="en-US" altLang="en-US" smtClean="0"/>
            </a:br>
            <a:r>
              <a:rPr lang="en-US" altLang="en-US" smtClean="0"/>
              <a:t>Schedule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000" dirty="0"/>
              <a:t>Royalties can be reported on </a:t>
            </a:r>
            <a:r>
              <a:rPr lang="en-US" sz="3000" dirty="0" smtClean="0"/>
              <a:t>client’s K-1 </a:t>
            </a:r>
            <a:r>
              <a:rPr lang="en-US" sz="3000" dirty="0"/>
              <a:t>or </a:t>
            </a:r>
            <a:r>
              <a:rPr lang="en-US" sz="3000" dirty="0" smtClean="0"/>
              <a:t>1099-MISC – </a:t>
            </a:r>
            <a:r>
              <a:rPr lang="en-US" sz="3000" dirty="0" smtClean="0">
                <a:solidFill>
                  <a:srgbClr val="FF0000"/>
                </a:solidFill>
              </a:rPr>
              <a:t>IN SCOPE</a:t>
            </a:r>
            <a:endParaRPr lang="en-US" sz="3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3000" dirty="0" smtClean="0"/>
              <a:t>Rental income for oil leases with no expenses – </a:t>
            </a:r>
          </a:p>
          <a:p>
            <a:pPr marL="400050" lvl="1" indent="0" eaLnBrk="1" hangingPunct="1">
              <a:buNone/>
              <a:defRPr/>
            </a:pPr>
            <a:r>
              <a:rPr lang="en-US" sz="2600" dirty="0" smtClean="0">
                <a:solidFill>
                  <a:srgbClr val="FF3300"/>
                </a:solidFill>
              </a:rPr>
              <a:t>IN SCOPE            </a:t>
            </a:r>
          </a:p>
          <a:p>
            <a:pPr lvl="1" eaLnBrk="1" hangingPunct="1">
              <a:defRPr/>
            </a:pPr>
            <a:r>
              <a:rPr lang="en-US" sz="2600" dirty="0" smtClean="0"/>
              <a:t>Rent can be reported on 1099-MISC</a:t>
            </a:r>
          </a:p>
          <a:p>
            <a:pPr lvl="1" eaLnBrk="1" hangingPunct="1">
              <a:defRPr/>
            </a:pPr>
            <a:r>
              <a:rPr lang="en-US" sz="2600" dirty="0" smtClean="0"/>
              <a:t>Rent reported on K-1 is </a:t>
            </a:r>
            <a:r>
              <a:rPr lang="en-US" sz="2600" dirty="0" smtClean="0">
                <a:solidFill>
                  <a:srgbClr val="FF0000"/>
                </a:solidFill>
              </a:rPr>
              <a:t>OUT OF SCOPE</a:t>
            </a:r>
          </a:p>
          <a:p>
            <a:pPr eaLnBrk="1" hangingPunct="1">
              <a:defRPr/>
            </a:pPr>
            <a:r>
              <a:rPr lang="en-US" sz="3000" dirty="0" smtClean="0"/>
              <a:t>Rental income on residential property – </a:t>
            </a:r>
            <a:r>
              <a:rPr lang="en-US" sz="3000" dirty="0" smtClean="0">
                <a:solidFill>
                  <a:schemeClr val="accent2"/>
                </a:solidFill>
              </a:rPr>
              <a:t>OUT OF SCOPE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Enter rents or royalties as income on Sch E Lines 3 &amp; 4.  TW transfers to 1040 Line 17 </a:t>
            </a:r>
            <a:endParaRPr lang="en-US" sz="30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30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pic>
        <p:nvPicPr>
          <p:cNvPr id="591877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470" y="3657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78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648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70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on TaxPrep4Free.org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TaxPrep4Free.org Preparer page Special Topics documents</a:t>
            </a:r>
          </a:p>
          <a:p>
            <a:pPr lvl="1"/>
            <a:r>
              <a:rPr lang="en-US" dirty="0" smtClean="0"/>
              <a:t>“Rent or Royalties on 1099-MISC”</a:t>
            </a:r>
          </a:p>
          <a:p>
            <a:pPr lvl="1"/>
            <a:r>
              <a:rPr lang="en-US" dirty="0" smtClean="0"/>
              <a:t>“K-1 Income Entry”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08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 Schedule E </a:t>
            </a:r>
            <a:r>
              <a:rPr lang="en-US" dirty="0" smtClean="0"/>
              <a:t>Rents/Royalties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09600" y="1931175"/>
            <a:ext cx="8077200" cy="40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0" y="4800600"/>
            <a:ext cx="4924746" cy="4308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Arial" charset="0"/>
              </a:rPr>
              <a:t>Enter from </a:t>
            </a:r>
            <a:r>
              <a:rPr lang="en-US" sz="2200" b="1" dirty="0" smtClean="0">
                <a:latin typeface="Arial" charset="0"/>
              </a:rPr>
              <a:t>K-1 or link to 1099-MISC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5791200" y="5638800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257800" y="2514600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2362200"/>
            <a:ext cx="2682145" cy="4308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Arial" charset="0"/>
              </a:rPr>
              <a:t>Code for Royalties</a:t>
            </a:r>
          </a:p>
        </p:txBody>
      </p:sp>
      <p:pic>
        <p:nvPicPr>
          <p:cNvPr id="12" name="Picture 1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10" idx="3"/>
            <a:endCxn id="9" idx="2"/>
          </p:cNvCxnSpPr>
          <p:nvPr/>
        </p:nvCxnSpPr>
        <p:spPr bwMode="auto">
          <a:xfrm>
            <a:off x="4663345" y="2577644"/>
            <a:ext cx="594455" cy="2417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038600" y="5257800"/>
            <a:ext cx="1752600" cy="533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43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 1099-MISC Royalties</a:t>
            </a:r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562600" y="2514600"/>
            <a:ext cx="2133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2362200"/>
            <a:ext cx="270619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 dirty="0" smtClean="0">
                <a:latin typeface="Arial" charset="0"/>
              </a:rPr>
              <a:t>Use drop down menu to</a:t>
            </a:r>
          </a:p>
          <a:p>
            <a:pPr eaLnBrk="1" hangingPunct="1">
              <a:defRPr/>
            </a:pPr>
            <a:r>
              <a:rPr lang="en-US" sz="1600" b="1" dirty="0" smtClean="0">
                <a:latin typeface="Arial" charset="0"/>
              </a:rPr>
              <a:t>choose property to link to</a:t>
            </a:r>
            <a:endParaRPr lang="en-US" sz="1600" b="1" dirty="0">
              <a:latin typeface="Arial" charset="0"/>
            </a:endParaRPr>
          </a:p>
        </p:txBody>
      </p:sp>
      <p:pic>
        <p:nvPicPr>
          <p:cNvPr id="12" name="Picture 1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10" idx="3"/>
            <a:endCxn id="9" idx="2"/>
          </p:cNvCxnSpPr>
          <p:nvPr/>
        </p:nvCxnSpPr>
        <p:spPr bwMode="auto">
          <a:xfrm>
            <a:off x="4687390" y="2654588"/>
            <a:ext cx="875210" cy="8861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747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59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 Rent/Royalties on 1040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848600" y="4572000"/>
            <a:ext cx="6096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4419600"/>
            <a:ext cx="34798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 Schedule E</a:t>
            </a:r>
          </a:p>
        </p:txBody>
      </p:sp>
      <p:pic>
        <p:nvPicPr>
          <p:cNvPr id="12" name="Picture 1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endCxn id="7" idx="2"/>
          </p:cNvCxnSpPr>
          <p:nvPr/>
        </p:nvCxnSpPr>
        <p:spPr bwMode="auto">
          <a:xfrm>
            <a:off x="7086600" y="4724401"/>
            <a:ext cx="762000" cy="11429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90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256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ＭＳ Ｐゴシック</vt:lpstr>
      <vt:lpstr>Verdana</vt:lpstr>
      <vt:lpstr>Wingdings</vt:lpstr>
      <vt:lpstr>NJ Template 06</vt:lpstr>
      <vt:lpstr>Royalty / Rental Income</vt:lpstr>
      <vt:lpstr>Royalty/Rental Income Schedule E</vt:lpstr>
      <vt:lpstr>Special Topics on TaxPrep4Free.org</vt:lpstr>
      <vt:lpstr>TW Schedule E Rents/Royalties</vt:lpstr>
      <vt:lpstr>TW 1099-MISC Royalties</vt:lpstr>
      <vt:lpstr>TW Rent/Royalties on 1040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2015-11-05T18:27:17Z</dcterms:modified>
</cp:coreProperties>
</file>